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68" r:id="rId32"/>
    <p:sldId id="269" r:id="rId33"/>
    <p:sldId id="297" r:id="rId34"/>
    <p:sldId id="298" r:id="rId35"/>
    <p:sldId id="299" r:id="rId36"/>
    <p:sldId id="300" r:id="rId37"/>
    <p:sldId id="305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26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975104" y="2414016"/>
            <a:ext cx="7795901" cy="13075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Lesson 3.7</a:t>
            </a:r>
            <a:br>
              <a:rPr lang="en-GB" altLang="en-US" b="1" dirty="0" smtClean="0"/>
            </a:br>
            <a:r>
              <a:rPr lang="en-GB" altLang="en-US" b="1" dirty="0" smtClean="0"/>
              <a:t>Oil Spill Response Options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34618" y="2971673"/>
            <a:ext cx="9710928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en-US" b="1" dirty="0" smtClean="0"/>
              <a:t>Protection of Sensitive </a:t>
            </a:r>
            <a:r>
              <a:rPr lang="fr-FR" altLang="en-US" b="1" dirty="0" err="1"/>
              <a:t>R</a:t>
            </a:r>
            <a:r>
              <a:rPr lang="fr-FR" altLang="en-US" b="1" dirty="0" err="1" smtClean="0"/>
              <a:t>esources</a:t>
            </a:r>
            <a:r>
              <a:rPr lang="fr-FR" altLang="en-US" b="1" dirty="0" smtClean="0"/>
              <a:t> </a:t>
            </a:r>
            <a:endParaRPr lang="fr-F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009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969264" y="14937"/>
            <a:ext cx="10259568" cy="7516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Protection of Sensitive </a:t>
            </a:r>
            <a:r>
              <a:rPr lang="en-GB" altLang="en-US" b="1" dirty="0"/>
              <a:t>R</a:t>
            </a:r>
            <a:r>
              <a:rPr lang="en-GB" altLang="en-US" b="1" dirty="0" smtClean="0"/>
              <a:t>esources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284732" y="1342749"/>
            <a:ext cx="975664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Prevent contamination of important areas using booms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Biological (e.g. marshes)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Economic (e.g. marina)</a:t>
            </a:r>
          </a:p>
          <a:p>
            <a:r>
              <a:rPr lang="en-GB" altLang="en-US" dirty="0" smtClean="0"/>
              <a:t>Requires prioritization of sensitive resources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Importance of sensitivity maps</a:t>
            </a:r>
          </a:p>
          <a:p>
            <a:r>
              <a:rPr lang="en-GB" altLang="en-US" dirty="0" smtClean="0"/>
              <a:t>Good use of limited resources (booms)</a:t>
            </a:r>
          </a:p>
          <a:p>
            <a:r>
              <a:rPr lang="en-GB" altLang="en-US" dirty="0" smtClean="0"/>
              <a:t>High benefits for low costs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14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16152" y="49724"/>
            <a:ext cx="97749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Protection of Sensitive </a:t>
            </a:r>
            <a:r>
              <a:rPr lang="en-GB" altLang="en-US" b="1" dirty="0"/>
              <a:t>R</a:t>
            </a:r>
            <a:r>
              <a:rPr lang="en-GB" altLang="en-US" b="1" dirty="0" smtClean="0"/>
              <a:t>esources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216152" y="1160187"/>
            <a:ext cx="977493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Limited by availability of booms</a:t>
            </a:r>
          </a:p>
          <a:p>
            <a:r>
              <a:rPr lang="en-GB" altLang="en-US" dirty="0" smtClean="0"/>
              <a:t>Limited by booms’ failure conditions</a:t>
            </a:r>
          </a:p>
          <a:p>
            <a:pPr lvl="1"/>
            <a:r>
              <a:rPr lang="en-GB" altLang="en-US" dirty="0" smtClean="0"/>
              <a:t>Strong currents (more than 1 knot)</a:t>
            </a:r>
          </a:p>
          <a:p>
            <a:pPr lvl="1"/>
            <a:r>
              <a:rPr lang="en-GB" altLang="en-US" dirty="0" smtClean="0"/>
              <a:t>Weather conditions (waves)</a:t>
            </a:r>
          </a:p>
          <a:p>
            <a:r>
              <a:rPr lang="en-GB" altLang="en-US" dirty="0" smtClean="0"/>
              <a:t>Limited protection for large sensitive areas</a:t>
            </a:r>
          </a:p>
          <a:p>
            <a:pPr lvl="1"/>
            <a:r>
              <a:rPr lang="en-GB" altLang="en-US" dirty="0" smtClean="0"/>
              <a:t>Deployed boom length is limited </a:t>
            </a:r>
          </a:p>
          <a:p>
            <a:r>
              <a:rPr lang="en-GB" altLang="en-US" dirty="0" smtClean="0"/>
              <a:t>Requires maintenance once deployed </a:t>
            </a:r>
          </a:p>
          <a:p>
            <a:r>
              <a:rPr lang="en-GB" altLang="en-US" dirty="0" smtClean="0"/>
              <a:t>Effective response options for more sheltered nearshore environments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321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38912" y="75311"/>
            <a:ext cx="113202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Protection of Sensitive Resources</a:t>
            </a:r>
            <a:endParaRPr lang="en-GB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5494" y="1116394"/>
            <a:ext cx="6121400" cy="45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3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43584" y="49724"/>
            <a:ext cx="96560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A few Words on Booms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79576" y="1062885"/>
            <a:ext cx="9656064" cy="41400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Booms are an essential tool for oil spill response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Shoreline protection and containment of oil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algn="just"/>
            <a:r>
              <a:rPr lang="en-GB" altLang="en-US" dirty="0" smtClean="0"/>
              <a:t>Many types of booms on the market 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Solid flotation vs. inflatable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Offshore vs. nearshore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Newer systems: ocean and current busters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algn="just"/>
            <a:r>
              <a:rPr lang="en-GB" altLang="en-US" dirty="0" smtClean="0"/>
              <a:t> Will fail in some conditions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Strong currents (more than 1 knot)</a:t>
            </a:r>
          </a:p>
          <a:p>
            <a:pPr marL="630238" lvl="1" indent="-365125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Weather conditions (waves)</a:t>
            </a:r>
          </a:p>
          <a:p>
            <a:pPr marL="630238" indent="-365125" algn="just">
              <a:buFont typeface="Wingdings" panose="05000000000000000000" pitchFamily="2" charset="2"/>
              <a:buChar char="Ø"/>
            </a:pPr>
            <a:endParaRPr lang="en-GB" altLang="en-US" dirty="0" smtClean="0"/>
          </a:p>
          <a:p>
            <a:pPr algn="just"/>
            <a:endParaRPr lang="en-GB" altLang="en-US" dirty="0" smtClean="0"/>
          </a:p>
          <a:p>
            <a:pPr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38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581912" y="1269597"/>
            <a:ext cx="968349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Booms deployment requires substantial logistics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Transportation (boats, trucks)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Trained personnel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Maintenance</a:t>
            </a: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endParaRPr lang="en-GB" dirty="0" smtClean="0">
              <a:ea typeface="ＭＳ Ｐゴシック" charset="0"/>
              <a:cs typeface="ＭＳ Ｐゴシック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endParaRPr lang="en-GB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1243584" y="49724"/>
            <a:ext cx="96560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A few Words on Booms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9242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970710" y="2590558"/>
            <a:ext cx="8238744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Containment and Recovery 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2273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24712" y="49724"/>
            <a:ext cx="96926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Containment and Recovery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60704" y="1160187"/>
            <a:ext cx="96926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Objectives: stop spreading, concentrate and remove oil from the environment</a:t>
            </a:r>
          </a:p>
          <a:p>
            <a:r>
              <a:rPr lang="en-GB" altLang="en-US" dirty="0" smtClean="0"/>
              <a:t>Equipment required: 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Booms; 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Skimmer(s) with power pack;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Vessel(s) to pull booms and transport equipment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Storage tank for recovered oil/oily water</a:t>
            </a:r>
          </a:p>
          <a:p>
            <a:r>
              <a:rPr lang="en-GB" altLang="en-US" dirty="0" smtClean="0"/>
              <a:t>Significant investment up front</a:t>
            </a:r>
          </a:p>
          <a:p>
            <a:r>
              <a:rPr lang="en-GB" altLang="en-US" dirty="0" smtClean="0"/>
              <a:t>Substantial logistics </a:t>
            </a:r>
          </a:p>
          <a:p>
            <a:endParaRPr lang="en-GB" altLang="en-US" dirty="0" smtClean="0"/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09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38912" y="57023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Containment and Recovery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50036" y="1092646"/>
            <a:ext cx="10524744" cy="3946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Success is limited by: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Weather conditions for booms operation (current, sea state) 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Deployment time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Encounter rate with oil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Storage capacity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Debris</a:t>
            </a:r>
          </a:p>
          <a:p>
            <a:r>
              <a:rPr lang="en-GB" altLang="en-US" dirty="0" smtClean="0"/>
              <a:t>For larger offshore spills, containment and recovery of more than 10% may be difficult to achieve.</a:t>
            </a:r>
          </a:p>
          <a:p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65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22844" y="102321"/>
            <a:ext cx="91344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A few Words on Skimmers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304924" y="1160187"/>
            <a:ext cx="93440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400" dirty="0" smtClean="0"/>
              <a:t>It is basically a floating pump</a:t>
            </a:r>
          </a:p>
          <a:p>
            <a:r>
              <a:rPr lang="en-GB" altLang="en-US" sz="2400" dirty="0" smtClean="0"/>
              <a:t>Many different types on the market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Weir 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err="1" smtClean="0"/>
              <a:t>Oleophillic</a:t>
            </a:r>
            <a:endParaRPr lang="en-GB" altLang="en-US" dirty="0" smtClean="0"/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Vacuum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Mechanical</a:t>
            </a:r>
          </a:p>
          <a:p>
            <a:r>
              <a:rPr lang="en-GB" altLang="en-US" sz="2400" dirty="0" smtClean="0"/>
              <a:t>Limitations: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Oil type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Sea state and weather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Amount of debris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dirty="0" smtClean="0"/>
              <a:t>Transport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4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188719" y="66167"/>
            <a:ext cx="982783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Arial" panose="020B0604020202020204" pitchFamily="34" charset="0"/>
              </a:rPr>
              <a:t>Objective</a:t>
            </a:r>
            <a:endParaRPr lang="en-US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139411" y="1266571"/>
            <a:ext cx="9926446" cy="4392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/>
              <a:t>Provide an overview of oil spill response options;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Provide information on advantages and disadvantages of each option; and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Provide a methodology to select the appropriate response options.</a:t>
            </a:r>
          </a:p>
          <a:p>
            <a:pPr algn="just"/>
            <a:endParaRPr lang="en-US" altLang="en-US" dirty="0" smtClean="0">
              <a:latin typeface="Arial" panose="020B0604020202020204" pitchFamily="34" charset="0"/>
            </a:endParaRPr>
          </a:p>
          <a:p>
            <a:pPr algn="just"/>
            <a:endParaRPr lang="en-US" altLang="en-US" dirty="0" smtClean="0">
              <a:latin typeface="Arial" panose="020B0604020202020204" pitchFamily="34" charset="0"/>
            </a:endParaRPr>
          </a:p>
          <a:p>
            <a:pPr algn="just"/>
            <a:endParaRPr lang="en-US" altLang="en-US" dirty="0" smtClean="0">
              <a:latin typeface="Arial" panose="020B0604020202020204" pitchFamily="34" charset="0"/>
            </a:endParaRPr>
          </a:p>
          <a:p>
            <a:pPr algn="just"/>
            <a:endParaRPr lang="fr-FR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975282" y="56278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b="1" dirty="0" err="1" smtClean="0"/>
              <a:t>Skimmers</a:t>
            </a:r>
            <a:endParaRPr lang="fr-FR" altLang="en-US" b="1" dirty="0" smtClean="0"/>
          </a:p>
        </p:txBody>
      </p:sp>
      <p:pic>
        <p:nvPicPr>
          <p:cNvPr id="6" name="Espace réservé du contenu 1" descr="At sea recovery operations (skimming).jpg">
            <a:extLst/>
          </p:cNvPr>
          <p:cNvPicPr>
            <a:picLocks noChangeAspect="1"/>
          </p:cNvPicPr>
          <p:nvPr/>
        </p:nvPicPr>
        <p:blipFill>
          <a:blip r:embed="rId2"/>
          <a:srcRect l="-9142" r="-9142"/>
          <a:stretch>
            <a:fillRect/>
          </a:stretch>
        </p:blipFill>
        <p:spPr>
          <a:xfrm>
            <a:off x="3384550" y="3143106"/>
            <a:ext cx="4957763" cy="3144837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</p:spPr>
      </p:pic>
      <p:pic>
        <p:nvPicPr>
          <p:cNvPr id="7" name="Image 2" descr="at sea recovery_Sp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857106"/>
            <a:ext cx="39243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852343"/>
            <a:ext cx="3906838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06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152900" y="2778126"/>
            <a:ext cx="4295775" cy="812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smtClean="0"/>
              <a:t>Dispersants 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05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828674" y="1160187"/>
            <a:ext cx="1059180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Objective: Promote natural dispersion of oil into water column.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Dispersants are chemical products formulated to produce 10s-microns-size oil droplets that will be dispersed, diluted and eventually biodegraded in the environment.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New generations of dispersants have low toxicity and high efficiency.</a:t>
            </a:r>
          </a:p>
          <a:p>
            <a:pPr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705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18019" y="1074462"/>
            <a:ext cx="101441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How dispersants work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Chemical formulation to reduce interfacial surface tension between oil and water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Oil will form 10s-microns-size droplets because of mixing energy from waves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Because of their small size, these droplets will remain suspended in water column as a plume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Plume will be diluted by mixing energy and currents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dirty="0" smtClean="0"/>
              <a:t>Increase biodegradation due to larger surface area for bacteria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318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820863" y="1198287"/>
            <a:ext cx="8229600" cy="5545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/>
              <a:t>Application by aircraft or boats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Aircraft</a:t>
            </a:r>
          </a:p>
          <a:p>
            <a:pPr lvl="2" indent="-428625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Plane or helicopter</a:t>
            </a:r>
          </a:p>
          <a:p>
            <a:pPr lvl="2" indent="-428625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Wide coverage</a:t>
            </a:r>
          </a:p>
          <a:p>
            <a:pPr lvl="2" indent="-428625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Trained pilots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Boats</a:t>
            </a:r>
          </a:p>
          <a:p>
            <a:pPr lvl="2" indent="-428625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Small local response</a:t>
            </a:r>
          </a:p>
          <a:p>
            <a:pPr lvl="2"/>
            <a:endParaRPr lang="en-GB" altLang="en-US" dirty="0" smtClean="0"/>
          </a:p>
          <a:p>
            <a:pPr lvl="2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815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2900" y="1782763"/>
            <a:ext cx="4648200" cy="308610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1782763"/>
            <a:ext cx="414972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5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563" y="1015725"/>
            <a:ext cx="9752012" cy="5545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altLang="en-US" sz="3200" dirty="0" smtClean="0"/>
              <a:t>Issues with dispersants use</a:t>
            </a:r>
          </a:p>
          <a:p>
            <a:pPr lvl="1" indent="-4191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Toxicity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Dispersants have lower toxicity than dispersed oil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Field test have shown higher oil concentrations in 0 to 10 m water depth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Background oil concentration within hours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Short duration exposure because of dilution</a:t>
            </a:r>
          </a:p>
          <a:p>
            <a:pPr lvl="1" indent="-4191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Oil viscosity and </a:t>
            </a:r>
            <a:r>
              <a:rPr lang="en-GB" altLang="en-US" sz="2800" dirty="0" err="1" smtClean="0"/>
              <a:t>dispersibility</a:t>
            </a:r>
            <a:endParaRPr lang="en-GB" altLang="en-US" sz="2800" dirty="0" smtClean="0"/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Readily dispersible for oil viscosity below 5,000cSt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Moderate for oil viscosity between 5,000–10,000cSt</a:t>
            </a:r>
          </a:p>
          <a:p>
            <a:pPr lvl="2" indent="-428625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Likely to be ineffective above 10,000cSt</a:t>
            </a:r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6478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42999" y="1160187"/>
            <a:ext cx="1001077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/>
              <a:t>Issues with dispersants use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Oil viscosity and time </a:t>
            </a:r>
          </a:p>
          <a:p>
            <a:pPr lvl="2" indent="-428625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Weathering processes will increase oil viscosity over time</a:t>
            </a:r>
          </a:p>
          <a:p>
            <a:pPr lvl="2" indent="-428625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Dispersants must be applied before viscosity is too high</a:t>
            </a:r>
          </a:p>
          <a:p>
            <a:pPr lvl="2" indent="-428625" algn="just">
              <a:buFont typeface="Wingdings" panose="05000000000000000000" pitchFamily="2" charset="2"/>
              <a:buChar char="ü"/>
            </a:pPr>
            <a:r>
              <a:rPr lang="en-GB" altLang="fr-FR" sz="2400" dirty="0" smtClean="0"/>
              <a:t>“</a:t>
            </a:r>
            <a:r>
              <a:rPr lang="en-GB" altLang="en-US" sz="2400" dirty="0" smtClean="0"/>
              <a:t>Window of opportunity</a:t>
            </a:r>
            <a:r>
              <a:rPr lang="en-GB" altLang="fr-FR" sz="2400" dirty="0" smtClean="0"/>
              <a:t>”</a:t>
            </a:r>
            <a:r>
              <a:rPr lang="en-GB" altLang="en-US" sz="2400" dirty="0" smtClean="0"/>
              <a:t> </a:t>
            </a:r>
          </a:p>
          <a:p>
            <a:pPr lvl="1" indent="-419100" algn="just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Sea state and weather</a:t>
            </a:r>
          </a:p>
          <a:p>
            <a:pPr lvl="2" indent="-428625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Typically requires between 3 to 18 m/s wind speed and 0.5 to 5 m wave height</a:t>
            </a:r>
          </a:p>
          <a:p>
            <a:pPr lvl="2" indent="-428625" algn="just">
              <a:buFont typeface="Wingdings" panose="05000000000000000000" pitchFamily="2" charset="2"/>
              <a:buChar char="ü"/>
            </a:pPr>
            <a:r>
              <a:rPr lang="en-GB" altLang="en-US" sz="2400" dirty="0" smtClean="0"/>
              <a:t>Weather conditions must permit application of dispersants</a:t>
            </a:r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6189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7" name="Espace réservé du contenu 2">
            <a:extLst/>
          </p:cNvPr>
          <p:cNvSpPr txBox="1">
            <a:spLocks/>
          </p:cNvSpPr>
          <p:nvPr/>
        </p:nvSpPr>
        <p:spPr>
          <a:xfrm>
            <a:off x="1695449" y="1114661"/>
            <a:ext cx="94202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Issues with dispersants use</a:t>
            </a:r>
          </a:p>
          <a:p>
            <a:pPr lvl="1" indent="-504825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Government approval 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Usually required by national regulations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List of approved dispersants 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Criteria for application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Dispersants use policy</a:t>
            </a:r>
          </a:p>
          <a:p>
            <a:pPr lvl="1" indent="-504825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Application zones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Not in shallow water (less than 10 to 20 m)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Not near water intakes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Mainly offshore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Net environmental benefit</a:t>
            </a:r>
          </a:p>
          <a:p>
            <a:pPr lvl="2">
              <a:buFont typeface="Arial" charset="0"/>
              <a:buChar char="•"/>
              <a:defRPr/>
            </a:pPr>
            <a:endParaRPr lang="en-GB" sz="3200" dirty="0" smtClean="0">
              <a:ea typeface="ＭＳ Ｐゴシック" charset="0"/>
            </a:endParaRPr>
          </a:p>
          <a:p>
            <a:pPr lvl="2">
              <a:buFont typeface="Arial" charset="0"/>
              <a:buChar char="•"/>
              <a:defRPr/>
            </a:pPr>
            <a:endParaRPr lang="en-GB" sz="3200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sz="3200" dirty="0" smtClean="0">
                <a:ea typeface="ＭＳ Ｐゴシック" charset="0"/>
              </a:rPr>
              <a:t> </a:t>
            </a:r>
            <a:endParaRPr lang="en-GB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142999" y="49724"/>
            <a:ext cx="97250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Dispersants  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142999" y="1255437"/>
            <a:ext cx="9810751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Advantages</a:t>
            </a:r>
          </a:p>
          <a:p>
            <a:pPr marL="723900" lvl="1" indent="-457200">
              <a:buFont typeface="Wingdings" panose="05000000000000000000" pitchFamily="2" charset="2"/>
              <a:buChar char="Ø"/>
              <a:defRPr/>
            </a:pPr>
            <a:r>
              <a:rPr lang="en-GB" sz="3200" dirty="0" smtClean="0">
                <a:ea typeface="ＭＳ Ｐゴシック" charset="0"/>
              </a:rPr>
              <a:t>Elimination of oil from sea surface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3200" dirty="0" smtClean="0">
                <a:ea typeface="ＭＳ Ｐゴシック" charset="0"/>
              </a:rPr>
              <a:t>Protection of birds and shoreline</a:t>
            </a:r>
          </a:p>
          <a:p>
            <a:pPr marL="723900" lvl="1" indent="-457200">
              <a:buFont typeface="Wingdings" panose="05000000000000000000" pitchFamily="2" charset="2"/>
              <a:buChar char="Ø"/>
              <a:defRPr/>
            </a:pPr>
            <a:r>
              <a:rPr lang="en-GB" sz="3200" dirty="0" smtClean="0">
                <a:ea typeface="ＭＳ Ｐゴシック" charset="0"/>
              </a:rPr>
              <a:t>Improve biodegradation of oil</a:t>
            </a:r>
          </a:p>
          <a:p>
            <a:pPr marL="723900" lvl="1" indent="-457200">
              <a:buFont typeface="Wingdings" panose="05000000000000000000" pitchFamily="2" charset="2"/>
              <a:buChar char="Ø"/>
              <a:defRPr/>
            </a:pPr>
            <a:r>
              <a:rPr lang="en-GB" sz="3200" dirty="0" smtClean="0">
                <a:ea typeface="ＭＳ Ｐゴシック" charset="0"/>
              </a:rPr>
              <a:t>Does not generate waste</a:t>
            </a:r>
          </a:p>
          <a:p>
            <a:pPr marL="723900" lvl="1" indent="-457200">
              <a:buFont typeface="Wingdings" panose="05000000000000000000" pitchFamily="2" charset="2"/>
              <a:buChar char="Ø"/>
              <a:defRPr/>
            </a:pPr>
            <a:r>
              <a:rPr lang="en-GB" sz="3200" dirty="0" smtClean="0">
                <a:ea typeface="ＭＳ Ｐゴシック" charset="0"/>
              </a:rPr>
              <a:t>Quick response (if in contingency plan)</a:t>
            </a:r>
          </a:p>
          <a:p>
            <a:pPr marL="723900" lvl="1" indent="-457200">
              <a:buFont typeface="Wingdings" panose="05000000000000000000" pitchFamily="2" charset="2"/>
              <a:buChar char="Ø"/>
              <a:defRPr/>
            </a:pPr>
            <a:r>
              <a:rPr lang="en-GB" sz="3200" dirty="0" smtClean="0">
                <a:ea typeface="ＭＳ Ｐゴシック" charset="0"/>
              </a:rPr>
              <a:t>Reasonable costs for potentially high benefits </a:t>
            </a:r>
          </a:p>
          <a:p>
            <a:pPr marL="723900" lvl="2" indent="-457200">
              <a:buFont typeface="Wingdings" panose="05000000000000000000" pitchFamily="2" charset="2"/>
              <a:buChar char="Ø"/>
              <a:defRPr/>
            </a:pPr>
            <a:endParaRPr lang="en-GB" sz="3200" dirty="0" smtClean="0">
              <a:ea typeface="ＭＳ Ｐゴシック" charset="0"/>
            </a:endParaRPr>
          </a:p>
          <a:p>
            <a:pPr lvl="2">
              <a:buFont typeface="Arial" charset="0"/>
              <a:buChar char="•"/>
              <a:defRPr/>
            </a:pPr>
            <a:endParaRPr lang="en-GB" sz="3200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sz="3200" dirty="0" smtClean="0">
                <a:ea typeface="ＭＳ Ｐゴシック" charset="0"/>
              </a:rPr>
              <a:t> </a:t>
            </a:r>
            <a:endParaRPr lang="en-GB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335024" y="0"/>
            <a:ext cx="9765792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Response Objective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2099" y="1054354"/>
            <a:ext cx="1029596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 overall objective of oil spill response is to minimize impacts on: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Biological resources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Economic activities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Human use of shoreline</a:t>
            </a:r>
          </a:p>
          <a:p>
            <a:pPr algn="just"/>
            <a:r>
              <a:rPr lang="en-GB" altLang="en-US" dirty="0" smtClean="0"/>
              <a:t>A limited number of response options are available to achieve this objective</a:t>
            </a:r>
          </a:p>
          <a:p>
            <a:pPr algn="just"/>
            <a:r>
              <a:rPr lang="en-GB" altLang="en-US" dirty="0" smtClean="0"/>
              <a:t>No universal option!</a:t>
            </a:r>
          </a:p>
          <a:p>
            <a:pPr algn="just"/>
            <a:r>
              <a:rPr lang="en-GB" altLang="en-US" dirty="0" smtClean="0"/>
              <a:t>Oil type, weather conditions and oil trajectory will affect choices </a:t>
            </a: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3295649" y="2959101"/>
            <a:ext cx="5362575" cy="850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burning 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952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43048" y="49724"/>
            <a:ext cx="9382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</a:t>
            </a:r>
            <a:r>
              <a:rPr lang="en-GB" altLang="en-US" b="1" dirty="0"/>
              <a:t>B</a:t>
            </a:r>
            <a:r>
              <a:rPr lang="en-GB" altLang="en-US" b="1" dirty="0" smtClean="0"/>
              <a:t>urning   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285874" y="1312587"/>
            <a:ext cx="10010776" cy="3859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Objective: Remove oil from sea surface by ignition</a:t>
            </a:r>
          </a:p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Required equipment: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Vessels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dirty="0" smtClean="0">
                <a:ea typeface="ＭＳ Ｐゴシック" charset="0"/>
              </a:rPr>
              <a:t>Fire resistant booms</a:t>
            </a:r>
          </a:p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Can eliminate significant quantity of oil rapidly</a:t>
            </a:r>
          </a:p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Minimize waste generation</a:t>
            </a:r>
          </a:p>
          <a:p>
            <a:pPr>
              <a:buFont typeface="Arial" charset="0"/>
              <a:buChar char="•"/>
              <a:defRPr/>
            </a:pPr>
            <a:r>
              <a:rPr lang="en-GB" dirty="0" smtClean="0">
                <a:ea typeface="ＭＳ Ｐゴシック" charset="0"/>
                <a:cs typeface="ＭＳ Ｐゴシック" charset="0"/>
              </a:rPr>
              <a:t>Especially efficient for spill in ice</a:t>
            </a:r>
          </a:p>
          <a:p>
            <a:pPr lvl="2">
              <a:buFont typeface="Arial" charset="0"/>
              <a:buChar char="•"/>
              <a:defRPr/>
            </a:pPr>
            <a:endParaRPr lang="en-GB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dirty="0" smtClean="0">
                <a:ea typeface="ＭＳ Ｐゴシック" charset="0"/>
              </a:rPr>
              <a:t> </a:t>
            </a:r>
            <a:endParaRPr lang="en-GB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400" y="1814513"/>
            <a:ext cx="4124325" cy="3098800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50" y="1814513"/>
            <a:ext cx="4656138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543048" y="49724"/>
            <a:ext cx="9382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</a:t>
            </a:r>
            <a:r>
              <a:rPr lang="en-GB" altLang="en-US" b="1" dirty="0"/>
              <a:t>B</a:t>
            </a:r>
            <a:r>
              <a:rPr lang="en-GB" altLang="en-US" b="1" dirty="0" smtClean="0"/>
              <a:t>urning   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43048" y="49724"/>
            <a:ext cx="9382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</a:t>
            </a:r>
            <a:r>
              <a:rPr lang="en-GB" altLang="en-US" b="1" dirty="0"/>
              <a:t>B</a:t>
            </a:r>
            <a:r>
              <a:rPr lang="en-GB" altLang="en-US" b="1" dirty="0" smtClean="0"/>
              <a:t>urning   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170420" y="1083987"/>
            <a:ext cx="983932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Issues with in situ burning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Availability of fire resistant booms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Oil thickness</a:t>
            </a:r>
          </a:p>
          <a:p>
            <a:pPr lvl="2" indent="-428625" algn="just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A minimum of 2 mm required to sustain burn</a:t>
            </a:r>
          </a:p>
          <a:p>
            <a:pPr lvl="2" indent="-428625" algn="just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If less than 2 mm, burning will stop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Smoke plume  </a:t>
            </a:r>
          </a:p>
          <a:p>
            <a:pPr lvl="2" indent="-428625" algn="just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Smoke = gas, CO</a:t>
            </a:r>
            <a:r>
              <a:rPr lang="en-GB" sz="2400" baseline="-25000" dirty="0" smtClean="0">
                <a:ea typeface="ＭＳ Ｐゴシック" charset="0"/>
              </a:rPr>
              <a:t>2</a:t>
            </a:r>
            <a:r>
              <a:rPr lang="en-GB" sz="2400" dirty="0" smtClean="0">
                <a:ea typeface="ＭＳ Ｐゴシック" charset="0"/>
              </a:rPr>
              <a:t>, particulates</a:t>
            </a:r>
          </a:p>
          <a:p>
            <a:pPr lvl="2" indent="-428625" algn="just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Avoid exposure to smoke</a:t>
            </a:r>
          </a:p>
          <a:p>
            <a:pPr lvl="2" indent="-428625" algn="just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Must be aware of sensitive resources that might  be exposed to smoke plume</a:t>
            </a:r>
          </a:p>
          <a:p>
            <a:pPr lvl="2">
              <a:buFont typeface="Arial" charset="0"/>
              <a:buChar char="•"/>
              <a:defRPr/>
            </a:pPr>
            <a:endParaRPr lang="en-GB" sz="3200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sz="3200" dirty="0" smtClean="0">
                <a:ea typeface="ＭＳ Ｐゴシック" charset="0"/>
              </a:rPr>
              <a:t> </a:t>
            </a:r>
            <a:endParaRPr lang="en-GB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0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43048" y="49724"/>
            <a:ext cx="9382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</a:t>
            </a:r>
            <a:r>
              <a:rPr lang="en-GB" altLang="en-US" b="1" dirty="0"/>
              <a:t>B</a:t>
            </a:r>
            <a:r>
              <a:rPr lang="en-GB" altLang="en-US" b="1" dirty="0" smtClean="0"/>
              <a:t>urning   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200150" y="1005268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ＭＳ Ｐゴシック" charset="0"/>
              </a:rPr>
              <a:t>Issues with in situ burning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Oil weathering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High viscosity oil can be harder to ignite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Burn residue 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Heavy burn residue possible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Can be difficult to recover and sink in some cases </a:t>
            </a:r>
          </a:p>
          <a:p>
            <a:pPr lvl="1" indent="-419100">
              <a:buFont typeface="Wingdings" panose="05000000000000000000" pitchFamily="2" charset="2"/>
              <a:buChar char="Ø"/>
              <a:defRPr/>
            </a:pPr>
            <a:r>
              <a:rPr lang="en-GB" sz="2800" dirty="0" smtClean="0">
                <a:ea typeface="ＭＳ Ｐゴシック" charset="0"/>
              </a:rPr>
              <a:t>Safety</a:t>
            </a:r>
            <a:r>
              <a:rPr lang="en-GB" dirty="0" smtClean="0">
                <a:ea typeface="ＭＳ Ｐゴシック" charset="0"/>
              </a:rPr>
              <a:t>   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Fire can spread to adjacent structures, vessels 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Exclusion zone</a:t>
            </a:r>
          </a:p>
          <a:p>
            <a:pPr lvl="2" indent="-428625">
              <a:buFont typeface="Wingdings" panose="05000000000000000000" pitchFamily="2" charset="2"/>
              <a:buChar char="ü"/>
              <a:defRPr/>
            </a:pPr>
            <a:r>
              <a:rPr lang="en-GB" sz="2400" dirty="0" smtClean="0">
                <a:ea typeface="ＭＳ Ｐゴシック" charset="0"/>
              </a:rPr>
              <a:t>Avoid exposure to smoke</a:t>
            </a:r>
          </a:p>
          <a:p>
            <a:pPr lvl="2">
              <a:buFont typeface="Arial" charset="0"/>
              <a:buChar char="•"/>
              <a:defRPr/>
            </a:pPr>
            <a:endParaRPr lang="en-GB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dirty="0" smtClean="0">
                <a:ea typeface="ＭＳ Ｐゴシック" charset="0"/>
              </a:rPr>
              <a:t> </a:t>
            </a:r>
            <a:endParaRPr lang="en-GB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6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543048" y="49724"/>
            <a:ext cx="938212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In Situ </a:t>
            </a:r>
            <a:r>
              <a:rPr lang="en-GB" altLang="en-US" b="1" dirty="0"/>
              <a:t>B</a:t>
            </a:r>
            <a:r>
              <a:rPr lang="en-GB" altLang="en-US" b="1" dirty="0" smtClean="0"/>
              <a:t>urning   </a:t>
            </a:r>
            <a:endParaRPr lang="en-GB" altLang="en-US" b="1" dirty="0" smtClean="0"/>
          </a:p>
        </p:txBody>
      </p:sp>
      <p:pic>
        <p:nvPicPr>
          <p:cNvPr id="6" name="Espace réservé du contenu 1" descr="In situ burn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6" b="7616"/>
          <a:stretch>
            <a:fillRect/>
          </a:stretch>
        </p:blipFill>
        <p:spPr>
          <a:xfrm>
            <a:off x="5553075" y="1217613"/>
            <a:ext cx="4752975" cy="3013075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217613"/>
            <a:ext cx="3130550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5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969851" y="2857079"/>
            <a:ext cx="6240462" cy="7153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5176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32332" y="0"/>
            <a:ext cx="97155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076325" y="1085719"/>
            <a:ext cx="1049655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/>
              <a:t>Objective: Remove oil from shoreline without causing additional damage</a:t>
            </a:r>
          </a:p>
          <a:p>
            <a:r>
              <a:rPr lang="en-GB" altLang="en-US" sz="3200" dirty="0" smtClean="0"/>
              <a:t>Various techniques available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Natural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Manual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Mechanical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Flooding/low pressure</a:t>
            </a:r>
          </a:p>
          <a:p>
            <a:pPr lvl="1" indent="-419100">
              <a:buFont typeface="Wingdings" panose="05000000000000000000" pitchFamily="2" charset="2"/>
              <a:buChar char="Ø"/>
            </a:pPr>
            <a:r>
              <a:rPr lang="en-GB" altLang="en-US" sz="2800" dirty="0" smtClean="0"/>
              <a:t>High pressure</a:t>
            </a:r>
          </a:p>
          <a:p>
            <a:pPr lvl="1"/>
            <a:endParaRPr lang="en-GB" altLang="en-US" sz="3200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en-GB" altLang="en-US" sz="3200" dirty="0" smtClean="0"/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GB" altLang="en-US" sz="3200" dirty="0" smtClean="0"/>
              <a:t> </a:t>
            </a:r>
            <a:endParaRPr lang="en-GB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243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3200" y="836613"/>
            <a:ext cx="4775200" cy="31686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2997200"/>
            <a:ext cx="50038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1232332" y="0"/>
            <a:ext cx="97155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170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32332" y="0"/>
            <a:ext cx="97155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  <p:pic>
        <p:nvPicPr>
          <p:cNvPr id="6" name="Image 4" descr="oil on beach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2708275"/>
            <a:ext cx="4211637" cy="315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930275"/>
            <a:ext cx="4476750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2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795528" y="19981"/>
            <a:ext cx="10588752" cy="6658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Response Options</a:t>
            </a:r>
            <a:endParaRPr lang="en-GB" altLang="en-US" b="1" dirty="0" smtClean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1832" y="963402"/>
            <a:ext cx="95189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The following response options are available to responders: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Aerial surveillance, tracking and forecasting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Protection of sensitive resources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Containment and recovery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Dispersants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In situ burning</a:t>
            </a:r>
          </a:p>
          <a:p>
            <a:pPr lvl="1" indent="-420688"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Shoreline clean-up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fr-CA" altLang="en-US" dirty="0" smtClean="0">
              <a:latin typeface="Arial" panose="020B0604020202020204" pitchFamily="34" charset="0"/>
            </a:endParaRPr>
          </a:p>
          <a:p>
            <a:endParaRPr lang="en-GB" altLang="en-US" dirty="0" smtClean="0"/>
          </a:p>
          <a:p>
            <a:endParaRPr lang="en-GB" altLang="en-US" dirty="0" smtClean="0"/>
          </a:p>
        </p:txBody>
      </p:sp>
      <p:pic>
        <p:nvPicPr>
          <p:cNvPr id="7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73" y="3572458"/>
            <a:ext cx="3389313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232332" y="0"/>
            <a:ext cx="97155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152525" y="104140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Arial" pitchFamily="34" charset="0"/>
              </a:rPr>
              <a:t>Shoreline clean-up strategy</a:t>
            </a:r>
          </a:p>
          <a:p>
            <a:pPr marL="1009650" lvl="1" indent="-609600">
              <a:buSzPct val="100000"/>
              <a:buFont typeface="Wingdings" pitchFamily="2" charset="2"/>
              <a:buAutoNum type="arabicPeriod"/>
              <a:defRPr/>
            </a:pPr>
            <a:r>
              <a:rPr lang="en-GB" sz="2800" dirty="0" smtClean="0">
                <a:ea typeface="ＭＳ Ｐゴシック" charset="0"/>
                <a:cs typeface="Arial" pitchFamily="34" charset="0"/>
              </a:rPr>
              <a:t>Evaluation</a:t>
            </a:r>
          </a:p>
          <a:p>
            <a:pPr marL="1200150" lvl="2" indent="-209550"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Survey (shoreline types, degree of oiling)</a:t>
            </a:r>
          </a:p>
          <a:p>
            <a:pPr marL="1200150" lvl="2" indent="-209550"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Shoreline Clean-up Assessment Technique (SCAT) process</a:t>
            </a:r>
          </a:p>
          <a:p>
            <a:pPr marL="1009650" lvl="1" indent="-609600">
              <a:buSzPct val="100000"/>
              <a:buFont typeface="Wingdings" pitchFamily="2" charset="2"/>
              <a:buAutoNum type="arabicPeriod"/>
              <a:defRPr/>
            </a:pPr>
            <a:r>
              <a:rPr lang="en-GB" sz="2800" dirty="0" smtClean="0">
                <a:ea typeface="ＭＳ Ｐゴシック" charset="0"/>
                <a:cs typeface="Arial" pitchFamily="34" charset="0"/>
              </a:rPr>
              <a:t>Identify priorities</a:t>
            </a:r>
          </a:p>
          <a:p>
            <a:pPr marL="1200150" lvl="2" indent="-209550"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amenity vs. environment </a:t>
            </a:r>
          </a:p>
          <a:p>
            <a:pPr marL="1200150" lvl="2" indent="-209550"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response speed vs. aggressiveness</a:t>
            </a:r>
          </a:p>
          <a:p>
            <a:pPr marL="1009650" lvl="1" indent="-609600">
              <a:buSzPct val="100000"/>
              <a:buFont typeface="Wingdings" pitchFamily="2" charset="2"/>
              <a:buAutoNum type="arabicPeriod"/>
              <a:defRPr/>
            </a:pPr>
            <a:r>
              <a:rPr lang="en-GB" sz="2800" dirty="0" smtClean="0">
                <a:ea typeface="ＭＳ Ｐゴシック" charset="0"/>
                <a:cs typeface="Arial" pitchFamily="34" charset="0"/>
              </a:rPr>
              <a:t>Establish shoreline clean-up end-points</a:t>
            </a:r>
          </a:p>
          <a:p>
            <a:pPr marL="1009650" lvl="1" indent="-609600">
              <a:buSzPct val="100000"/>
              <a:buFont typeface="Wingdings" pitchFamily="2" charset="2"/>
              <a:buAutoNum type="arabicPeriod"/>
              <a:defRPr/>
            </a:pPr>
            <a:r>
              <a:rPr lang="en-GB" sz="2800" dirty="0" smtClean="0">
                <a:ea typeface="ＭＳ Ｐゴシック" charset="0"/>
                <a:cs typeface="Arial" pitchFamily="34" charset="0"/>
              </a:rPr>
              <a:t>Implement clean-up</a:t>
            </a:r>
          </a:p>
          <a:p>
            <a:pPr lvl="2">
              <a:buFont typeface="Arial" charset="0"/>
              <a:buChar char="•"/>
              <a:defRPr/>
            </a:pPr>
            <a:endParaRPr lang="en-GB" sz="2800" dirty="0" smtClean="0">
              <a:ea typeface="ＭＳ Ｐゴシック" charset="0"/>
            </a:endParaRPr>
          </a:p>
          <a:p>
            <a:pPr marL="914400" lvl="2" indent="0">
              <a:buFont typeface="Arial" charset="0"/>
              <a:buNone/>
              <a:defRPr/>
            </a:pPr>
            <a:r>
              <a:rPr lang="en-GB" sz="2800" dirty="0" smtClean="0">
                <a:ea typeface="ＭＳ Ｐゴシック" charset="0"/>
              </a:rPr>
              <a:t> </a:t>
            </a:r>
            <a:endParaRPr lang="en-GB" sz="28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6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6057" y="0"/>
            <a:ext cx="1106805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Shoreline Survey</a:t>
            </a:r>
            <a:endParaRPr lang="en-CA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1286" y="1115867"/>
            <a:ext cx="7086114" cy="4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73355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  <p:sp>
        <p:nvSpPr>
          <p:cNvPr id="6" name="Espace réservé du contenu 2">
            <a:extLst/>
          </p:cNvPr>
          <p:cNvSpPr txBox="1">
            <a:spLocks/>
          </p:cNvSpPr>
          <p:nvPr/>
        </p:nvSpPr>
        <p:spPr>
          <a:xfrm>
            <a:off x="1447800" y="123190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SzPct val="100000"/>
              <a:buFont typeface="Arial" charset="0"/>
              <a:buChar char="•"/>
              <a:defRPr/>
            </a:pPr>
            <a:r>
              <a:rPr lang="en-GB" sz="3200" dirty="0" smtClean="0">
                <a:ea typeface="ＭＳ Ｐゴシック" charset="0"/>
                <a:cs typeface="Arial" pitchFamily="34" charset="0"/>
              </a:rPr>
              <a:t>Shoreline clean-up strategy</a:t>
            </a:r>
          </a:p>
          <a:p>
            <a:pPr marL="1009650" lvl="1" indent="-609600">
              <a:lnSpc>
                <a:spcPct val="100000"/>
              </a:lnSpc>
              <a:buSzPct val="100000"/>
              <a:buFont typeface="+mj-lt"/>
              <a:buAutoNum type="arabicPeriod" startAt="5"/>
              <a:defRPr/>
            </a:pPr>
            <a:r>
              <a:rPr lang="en-GB" sz="2800" dirty="0" smtClean="0">
                <a:ea typeface="ＭＳ Ｐゴシック" charset="0"/>
                <a:cs typeface="Arial" pitchFamily="34" charset="0"/>
              </a:rPr>
              <a:t>Re-evaluate shoreline</a:t>
            </a:r>
          </a:p>
          <a:p>
            <a:pPr marL="1390650" lvl="2" indent="-5334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SzPct val="80000"/>
              <a:defRPr/>
            </a:pPr>
            <a:r>
              <a:rPr lang="en-GB" sz="2600" dirty="0" smtClean="0">
                <a:ea typeface="ＭＳ Ｐゴシック" charset="0"/>
                <a:cs typeface="Arial" pitchFamily="34" charset="0"/>
              </a:rPr>
              <a:t>Does shoreline meets end-point criteria?</a:t>
            </a:r>
          </a:p>
          <a:p>
            <a:pPr marL="1657350" lvl="3" indent="-3429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If yes, stop</a:t>
            </a:r>
          </a:p>
          <a:p>
            <a:pPr marL="1657350" lvl="3" indent="-3429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GB" sz="2400" dirty="0" smtClean="0">
                <a:ea typeface="ＭＳ Ｐゴシック" charset="0"/>
                <a:cs typeface="Arial" pitchFamily="34" charset="0"/>
              </a:rPr>
              <a:t>If no, identify new method</a:t>
            </a:r>
          </a:p>
          <a:p>
            <a:pPr marL="1390650" lvl="2" indent="-533400">
              <a:lnSpc>
                <a:spcPct val="100000"/>
              </a:lnSpc>
              <a:buClr>
                <a:schemeClr val="tx2">
                  <a:lumMod val="60000"/>
                  <a:lumOff val="40000"/>
                </a:schemeClr>
              </a:buClr>
              <a:buSzPct val="80000"/>
              <a:defRPr/>
            </a:pPr>
            <a:r>
              <a:rPr lang="en-GB" sz="2600" dirty="0" smtClean="0">
                <a:ea typeface="ＭＳ Ｐゴシック" charset="0"/>
                <a:cs typeface="Arial" pitchFamily="34" charset="0"/>
              </a:rPr>
              <a:t>Must balance between aggressiveness and potential damages from clean-up</a:t>
            </a:r>
          </a:p>
          <a:p>
            <a:pPr marL="914400" lvl="2" indent="0">
              <a:lnSpc>
                <a:spcPct val="100000"/>
              </a:lnSpc>
              <a:buFont typeface="Arial" charset="0"/>
              <a:buNone/>
              <a:defRPr/>
            </a:pPr>
            <a:endParaRPr lang="en-GB" sz="2600" dirty="0" smtClean="0">
              <a:ea typeface="ＭＳ Ｐゴシック" charset="0"/>
            </a:endParaRPr>
          </a:p>
          <a:p>
            <a:pPr marL="914400" lvl="2" indent="0">
              <a:lnSpc>
                <a:spcPct val="100000"/>
              </a:lnSpc>
              <a:buFont typeface="Arial" charset="0"/>
              <a:buNone/>
              <a:defRPr/>
            </a:pPr>
            <a:r>
              <a:rPr lang="en-GB" sz="3200" dirty="0" smtClean="0">
                <a:ea typeface="ＭＳ Ｐゴシック" charset="0"/>
              </a:rPr>
              <a:t> </a:t>
            </a:r>
            <a:endParaRPr lang="en-GB" sz="32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84338" y="30884"/>
            <a:ext cx="86772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Shoreline Clean-up</a:t>
            </a:r>
            <a:endParaRPr lang="en-GB" altLang="en-US" b="1" dirty="0" smtClean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6323013" y="981075"/>
            <a:ext cx="4038600" cy="4929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6863" indent="-296863"/>
            <a:r>
              <a:rPr lang="en-GB" altLang="en-US" dirty="0" smtClean="0"/>
              <a:t>Oil plentiful in the early stages:</a:t>
            </a:r>
          </a:p>
          <a:p>
            <a:pPr marL="792163" lvl="1" indent="-304800">
              <a:buSzPct val="75000"/>
              <a:buFont typeface="Courier New" panose="02070309020205020404" pitchFamily="49" charset="0"/>
              <a:buChar char="o"/>
            </a:pPr>
            <a:r>
              <a:rPr lang="en-GB" altLang="en-US" dirty="0" smtClean="0"/>
              <a:t>high volume of oil treatment</a:t>
            </a:r>
          </a:p>
          <a:p>
            <a:pPr marL="296863" indent="-296863"/>
            <a:r>
              <a:rPr lang="en-GB" altLang="en-US" dirty="0" smtClean="0"/>
              <a:t>As clean-up brought to a close:</a:t>
            </a:r>
          </a:p>
          <a:p>
            <a:pPr marL="792163" lvl="1" indent="-304800">
              <a:buSzPct val="75000"/>
              <a:buFont typeface="Courier New" panose="02070309020205020404" pitchFamily="49" charset="0"/>
              <a:buChar char="o"/>
            </a:pPr>
            <a:r>
              <a:rPr lang="en-GB" altLang="en-US" dirty="0" smtClean="0"/>
              <a:t>very little oil remains</a:t>
            </a:r>
          </a:p>
          <a:p>
            <a:pPr marL="296863" indent="-296863"/>
            <a:r>
              <a:rPr lang="en-GB" altLang="en-US" dirty="0" smtClean="0"/>
              <a:t>At some point the costs of oil treatment are disproportionate to the benefits</a:t>
            </a:r>
            <a:endParaRPr lang="fr-FR" altLang="en-US" dirty="0" smtClean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54363" y="5732463"/>
            <a:ext cx="209550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i="1">
                <a:solidFill>
                  <a:srgbClr val="1C1C1C"/>
                </a:solidFill>
                <a:latin typeface="Arial" panose="020B0604020202020204" pitchFamily="34" charset="0"/>
              </a:rPr>
              <a:t>Clean-up Effort</a:t>
            </a:r>
          </a:p>
        </p:txBody>
      </p:sp>
      <p:grpSp>
        <p:nvGrpSpPr>
          <p:cNvPr id="8" name="Grouper 2"/>
          <p:cNvGrpSpPr>
            <a:grpSpLocks/>
          </p:cNvGrpSpPr>
          <p:nvPr/>
        </p:nvGrpSpPr>
        <p:grpSpPr bwMode="auto">
          <a:xfrm>
            <a:off x="1712913" y="1700213"/>
            <a:ext cx="4826000" cy="3887787"/>
            <a:chOff x="322233" y="2133600"/>
            <a:chExt cx="4826030" cy="3887788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827088" y="2133600"/>
              <a:ext cx="0" cy="3887788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827088" y="6021388"/>
              <a:ext cx="4321175" cy="0"/>
            </a:xfrm>
            <a:prstGeom prst="line">
              <a:avLst/>
            </a:prstGeom>
            <a:noFill/>
            <a:ln w="38100">
              <a:solidFill>
                <a:srgbClr val="1C1C1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 rot="-5400000">
              <a:off x="-588168" y="4052064"/>
              <a:ext cx="222091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 b="1" i="1">
                  <a:solidFill>
                    <a:srgbClr val="1C1C1C"/>
                  </a:solidFill>
                  <a:latin typeface="Arial" panose="020B0604020202020204" pitchFamily="34" charset="0"/>
                </a:rPr>
                <a:t>Oil Treated</a:t>
              </a:r>
            </a:p>
          </p:txBody>
        </p:sp>
        <p:sp>
          <p:nvSpPr>
            <p:cNvPr id="12" name="Arc 8"/>
            <p:cNvSpPr>
              <a:spLocks/>
            </p:cNvSpPr>
            <p:nvPr/>
          </p:nvSpPr>
          <p:spPr bwMode="auto">
            <a:xfrm rot="10800000">
              <a:off x="1331913" y="2781300"/>
              <a:ext cx="1800225" cy="2657475"/>
            </a:xfrm>
            <a:custGeom>
              <a:avLst/>
              <a:gdLst>
                <a:gd name="T0" fmla="*/ 2147483646 w 21600"/>
                <a:gd name="T1" fmla="*/ 0 h 21600"/>
                <a:gd name="T2" fmla="*/ 2147483646 w 21600"/>
                <a:gd name="T3" fmla="*/ 2147483646 h 21600"/>
                <a:gd name="T4" fmla="*/ 0 w 21600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36" y="0"/>
                  </a:moveTo>
                  <a:cubicBezTo>
                    <a:pt x="11951" y="20"/>
                    <a:pt x="21600" y="9685"/>
                    <a:pt x="21600" y="21600"/>
                  </a:cubicBezTo>
                </a:path>
                <a:path w="21600" h="21600" stroke="0" extrusionOk="0">
                  <a:moveTo>
                    <a:pt x="36" y="0"/>
                  </a:moveTo>
                  <a:cubicBezTo>
                    <a:pt x="11951" y="20"/>
                    <a:pt x="21600" y="9685"/>
                    <a:pt x="21600" y="21600"/>
                  </a:cubicBezTo>
                  <a:lnTo>
                    <a:pt x="0" y="21600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3059113" y="5445125"/>
              <a:ext cx="2087562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8334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1">
            <a:extLst/>
          </p:cNvPr>
          <p:cNvSpPr txBox="1">
            <a:spLocks/>
          </p:cNvSpPr>
          <p:nvPr/>
        </p:nvSpPr>
        <p:spPr>
          <a:xfrm>
            <a:off x="900113" y="981075"/>
            <a:ext cx="9586912" cy="5110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charset="0"/>
              <a:buAutoNum type="arabicParenR"/>
              <a:defRPr/>
            </a:pPr>
            <a:r>
              <a:rPr lang="en-CA" sz="3200" dirty="0" smtClean="0">
                <a:ea typeface="ＭＳ Ｐゴシック" charset="0"/>
                <a:cs typeface="ＭＳ Ｐゴシック" charset="0"/>
              </a:rPr>
              <a:t>Identify priorities</a:t>
            </a:r>
          </a:p>
          <a:p>
            <a:pPr lvl="2" indent="-600075">
              <a:buFont typeface="Arial" charset="0"/>
              <a:buChar char="•"/>
              <a:defRPr/>
            </a:pPr>
            <a:r>
              <a:rPr lang="en-CA" sz="2800" dirty="0" smtClean="0">
                <a:ea typeface="ＭＳ Ｐゴシック" charset="0"/>
              </a:rPr>
              <a:t>Protection of public</a:t>
            </a:r>
          </a:p>
          <a:p>
            <a:pPr lvl="2" indent="-600075">
              <a:buFont typeface="Arial" charset="0"/>
              <a:buChar char="•"/>
              <a:defRPr/>
            </a:pPr>
            <a:r>
              <a:rPr lang="en-CA" sz="2800" dirty="0" smtClean="0">
                <a:ea typeface="ＭＳ Ｐゴシック" charset="0"/>
              </a:rPr>
              <a:t>Sensitivities</a:t>
            </a:r>
          </a:p>
          <a:p>
            <a:pPr lvl="3" indent="-438150">
              <a:buFont typeface="Wingdings" panose="05000000000000000000" pitchFamily="2" charset="2"/>
              <a:buChar char="Ø"/>
              <a:defRPr/>
            </a:pPr>
            <a:r>
              <a:rPr lang="en-CA" sz="2600" dirty="0" smtClean="0">
                <a:ea typeface="ＭＳ Ｐゴシック" charset="0"/>
              </a:rPr>
              <a:t>Economic</a:t>
            </a:r>
          </a:p>
          <a:p>
            <a:pPr lvl="3" indent="-438150">
              <a:buFont typeface="Wingdings" panose="05000000000000000000" pitchFamily="2" charset="2"/>
              <a:buChar char="Ø"/>
              <a:defRPr/>
            </a:pPr>
            <a:r>
              <a:rPr lang="en-CA" sz="2600" dirty="0" smtClean="0">
                <a:ea typeface="ＭＳ Ｐゴシック" charset="0"/>
              </a:rPr>
              <a:t>Social</a:t>
            </a:r>
          </a:p>
          <a:p>
            <a:pPr lvl="3" indent="-438150">
              <a:buFont typeface="Wingdings" panose="05000000000000000000" pitchFamily="2" charset="2"/>
              <a:buChar char="Ø"/>
              <a:defRPr/>
            </a:pPr>
            <a:r>
              <a:rPr lang="en-CA" sz="2600" dirty="0" smtClean="0">
                <a:ea typeface="ＭＳ Ｐゴシック" charset="0"/>
              </a:rPr>
              <a:t>Environmental</a:t>
            </a:r>
          </a:p>
          <a:p>
            <a:pPr marL="514350" indent="-514350">
              <a:buFont typeface="Wingdings" charset="0"/>
              <a:buAutoNum type="arabicParenR"/>
              <a:defRPr/>
            </a:pPr>
            <a:r>
              <a:rPr lang="en-CA" sz="3200" dirty="0" smtClean="0">
                <a:ea typeface="ＭＳ Ｐゴシック" charset="0"/>
                <a:cs typeface="ＭＳ Ｐゴシック" charset="0"/>
              </a:rPr>
              <a:t>Know your limiting factors</a:t>
            </a:r>
          </a:p>
          <a:p>
            <a:pPr lvl="2" indent="-600075">
              <a:buFont typeface="Arial" charset="0"/>
              <a:buChar char="•"/>
              <a:defRPr/>
            </a:pPr>
            <a:r>
              <a:rPr lang="en-CA" sz="2800" dirty="0" smtClean="0">
                <a:ea typeface="ＭＳ Ｐゴシック" charset="0"/>
              </a:rPr>
              <a:t>Type of oil</a:t>
            </a:r>
          </a:p>
          <a:p>
            <a:pPr lvl="2" indent="-600075">
              <a:buFont typeface="Arial" charset="0"/>
              <a:buChar char="•"/>
              <a:defRPr/>
            </a:pPr>
            <a:r>
              <a:rPr lang="en-CA" sz="2800" dirty="0" smtClean="0">
                <a:ea typeface="ＭＳ Ｐゴシック" charset="0"/>
              </a:rPr>
              <a:t>Weather and sea conditions</a:t>
            </a:r>
          </a:p>
          <a:p>
            <a:pPr>
              <a:buFont typeface="Arial" charset="0"/>
              <a:buChar char="•"/>
              <a:defRPr/>
            </a:pPr>
            <a:endParaRPr lang="fr-CA" sz="3200" dirty="0" smtClean="0">
              <a:ea typeface="ＭＳ Ｐゴシック" charset="0"/>
              <a:cs typeface="ＭＳ Ｐゴシック" charset="0"/>
            </a:endParaRPr>
          </a:p>
          <a:p>
            <a:pPr>
              <a:buFont typeface="Arial" charset="0"/>
              <a:buChar char="•"/>
              <a:defRPr/>
            </a:pPr>
            <a:endParaRPr lang="fr-CA" sz="3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04850" y="0"/>
            <a:ext cx="10572750" cy="981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How to Select a Response </a:t>
            </a:r>
            <a:r>
              <a:rPr lang="en-CA" altLang="en-US" b="1" dirty="0"/>
              <a:t>S</a:t>
            </a:r>
            <a:r>
              <a:rPr lang="en-CA" altLang="en-US" b="1" dirty="0" smtClean="0"/>
              <a:t>trategy?</a:t>
            </a:r>
            <a:endParaRPr lang="fr-CA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6490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1">
            <a:extLst/>
          </p:cNvPr>
          <p:cNvSpPr txBox="1">
            <a:spLocks/>
          </p:cNvSpPr>
          <p:nvPr/>
        </p:nvSpPr>
        <p:spPr>
          <a:xfrm>
            <a:off x="1447800" y="981075"/>
            <a:ext cx="9144000" cy="4968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3"/>
              <a:defRPr/>
            </a:pPr>
            <a:r>
              <a:rPr lang="en-CA" dirty="0" smtClean="0">
                <a:ea typeface="ＭＳ Ｐゴシック" charset="0"/>
                <a:cs typeface="ＭＳ Ｐゴシック" charset="0"/>
              </a:rPr>
              <a:t>Net Environmental Benefits</a:t>
            </a:r>
          </a:p>
          <a:p>
            <a:pPr marL="895350" lvl="2" indent="-352425">
              <a:buFont typeface="Wingdings" panose="05000000000000000000" pitchFamily="2" charset="2"/>
              <a:buChar char="Ø"/>
              <a:defRPr/>
            </a:pPr>
            <a:r>
              <a:rPr lang="en-CA" dirty="0" smtClean="0">
                <a:ea typeface="ＭＳ Ｐゴシック" charset="0"/>
              </a:rPr>
              <a:t>Compare overall impacts of each response option against no intervention</a:t>
            </a:r>
          </a:p>
          <a:p>
            <a:pPr marL="895350" lvl="2" indent="-352425">
              <a:buFont typeface="Wingdings" panose="05000000000000000000" pitchFamily="2" charset="2"/>
              <a:buChar char="Ø"/>
              <a:defRPr/>
            </a:pPr>
            <a:r>
              <a:rPr lang="en-CA" dirty="0" smtClean="0">
                <a:ea typeface="ＭＳ Ｐゴシック" charset="0"/>
              </a:rPr>
              <a:t>Select suite of response options that minimize overall impact</a:t>
            </a:r>
          </a:p>
          <a:p>
            <a:pPr marL="514350" indent="-514350">
              <a:buFont typeface="+mj-lt"/>
              <a:buAutoNum type="arabicParenR" startAt="3"/>
              <a:defRPr/>
            </a:pPr>
            <a:r>
              <a:rPr lang="en-CA" dirty="0" smtClean="0">
                <a:ea typeface="ＭＳ Ｐゴシック" charset="0"/>
                <a:cs typeface="ＭＳ Ｐゴシック" charset="0"/>
              </a:rPr>
              <a:t>Do you have the necessary operational capacity?</a:t>
            </a:r>
          </a:p>
          <a:p>
            <a:pPr marL="895350" lvl="2" indent="-352425">
              <a:buFont typeface="Wingdings" panose="05000000000000000000" pitchFamily="2" charset="2"/>
              <a:buChar char="Ø"/>
              <a:defRPr/>
            </a:pPr>
            <a:r>
              <a:rPr lang="en-CA" dirty="0" smtClean="0">
                <a:ea typeface="ＭＳ Ｐゴシック" charset="0"/>
              </a:rPr>
              <a:t>Command and control structure</a:t>
            </a:r>
          </a:p>
          <a:p>
            <a:pPr marL="895350" lvl="2" indent="-352425">
              <a:buFont typeface="Wingdings" panose="05000000000000000000" pitchFamily="2" charset="2"/>
              <a:buChar char="Ø"/>
              <a:defRPr/>
            </a:pPr>
            <a:r>
              <a:rPr lang="en-CA" dirty="0" smtClean="0">
                <a:ea typeface="ＭＳ Ｐゴシック" charset="0"/>
              </a:rPr>
              <a:t>Availability of equipment/personnel</a:t>
            </a:r>
          </a:p>
          <a:p>
            <a:pPr marL="895350" lvl="2" indent="-352425">
              <a:buFont typeface="Wingdings" panose="05000000000000000000" pitchFamily="2" charset="2"/>
              <a:buChar char="Ø"/>
              <a:defRPr/>
            </a:pPr>
            <a:r>
              <a:rPr lang="en-CA" dirty="0" smtClean="0">
                <a:ea typeface="ＭＳ Ｐゴシック" charset="0"/>
              </a:rPr>
              <a:t>Logistics and deployment time</a:t>
            </a:r>
          </a:p>
          <a:p>
            <a:pPr marL="514350" indent="-514350">
              <a:buFont typeface="+mj-lt"/>
              <a:buAutoNum type="arabicParenR" startAt="3"/>
              <a:defRPr/>
            </a:pPr>
            <a:r>
              <a:rPr lang="en-CA" dirty="0" smtClean="0">
                <a:ea typeface="ＭＳ Ｐゴシック" charset="0"/>
                <a:cs typeface="ＭＳ Ｐゴシック" charset="0"/>
              </a:rPr>
              <a:t>Implement response strategy</a:t>
            </a:r>
          </a:p>
          <a:p>
            <a:pPr marL="514350" indent="-514350">
              <a:buFont typeface="+mj-lt"/>
              <a:buAutoNum type="arabicParenR" startAt="3"/>
              <a:defRPr/>
            </a:pPr>
            <a:r>
              <a:rPr lang="en-CA" dirty="0" smtClean="0">
                <a:ea typeface="ＭＳ Ｐゴシック" charset="0"/>
                <a:cs typeface="ＭＳ Ｐゴシック" charset="0"/>
              </a:rPr>
              <a:t>Evaluate success and re-assess </a:t>
            </a:r>
          </a:p>
          <a:p>
            <a:pPr>
              <a:buFont typeface="Arial" charset="0"/>
              <a:buChar char="•"/>
              <a:defRPr/>
            </a:pPr>
            <a:endParaRPr lang="en-CA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–"/>
              <a:defRPr/>
            </a:pPr>
            <a:endParaRPr lang="fr-CA" dirty="0">
              <a:latin typeface="Arial" charset="0"/>
              <a:ea typeface="ＭＳ Ｐゴシック" charset="0"/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04850" y="0"/>
            <a:ext cx="10572750" cy="981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How to Select a Response </a:t>
            </a:r>
            <a:r>
              <a:rPr lang="en-CA" altLang="en-US" b="1" dirty="0"/>
              <a:t>S</a:t>
            </a:r>
            <a:r>
              <a:rPr lang="en-CA" altLang="en-US" b="1" dirty="0" smtClean="0"/>
              <a:t>trategy?</a:t>
            </a:r>
            <a:endParaRPr lang="fr-CA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9074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 bwMode="gray">
          <a:xfrm>
            <a:off x="1552574" y="1"/>
            <a:ext cx="9057913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/>
              <a:t>Conclusion</a:t>
            </a:r>
            <a:endParaRPr lang="en-GB" altLang="en-US" b="1" dirty="0" smtClean="0"/>
          </a:p>
        </p:txBody>
      </p:sp>
      <p:sp>
        <p:nvSpPr>
          <p:cNvPr id="6" name="Rectangle 3"/>
          <p:cNvSpPr txBox="1">
            <a:spLocks/>
          </p:cNvSpPr>
          <p:nvPr/>
        </p:nvSpPr>
        <p:spPr bwMode="gray">
          <a:xfrm>
            <a:off x="1007700" y="893488"/>
            <a:ext cx="10346100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50000"/>
              </a:spcBef>
            </a:pPr>
            <a:r>
              <a:rPr lang="en-US" altLang="en-US" dirty="0" smtClean="0"/>
              <a:t> Various response options available for oil spills</a:t>
            </a:r>
          </a:p>
          <a:p>
            <a:pPr marL="0" indent="0">
              <a:spcBef>
                <a:spcPct val="50000"/>
              </a:spcBef>
            </a:pPr>
            <a:endParaRPr lang="en-US" altLang="en-US" dirty="0" smtClean="0"/>
          </a:p>
          <a:p>
            <a:pPr marL="0" indent="0">
              <a:spcBef>
                <a:spcPct val="50000"/>
              </a:spcBef>
            </a:pPr>
            <a:r>
              <a:rPr lang="en-US" altLang="en-US" dirty="0" smtClean="0"/>
              <a:t>  None of these options are perfect</a:t>
            </a:r>
          </a:p>
          <a:p>
            <a:pPr marL="742950" lvl="1" indent="-476250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en-US" dirty="0" smtClean="0"/>
              <a:t> each has benefits and limitations</a:t>
            </a:r>
          </a:p>
          <a:p>
            <a:pPr marL="742950" lvl="1" indent="-476250">
              <a:spcBef>
                <a:spcPct val="50000"/>
              </a:spcBef>
              <a:buFont typeface="Wingdings" panose="05000000000000000000" pitchFamily="2" charset="2"/>
              <a:buChar char="Ø"/>
            </a:pPr>
            <a:endParaRPr lang="en-US" altLang="en-US" dirty="0" smtClean="0"/>
          </a:p>
          <a:p>
            <a:pPr marL="0" indent="0">
              <a:spcBef>
                <a:spcPct val="50000"/>
              </a:spcBef>
            </a:pPr>
            <a:r>
              <a:rPr lang="en-US" altLang="en-US" dirty="0" smtClean="0"/>
              <a:t> You are likely to use a combination of methods</a:t>
            </a:r>
          </a:p>
          <a:p>
            <a:pPr marL="0" indent="0">
              <a:spcBef>
                <a:spcPct val="50000"/>
              </a:spcBef>
            </a:pPr>
            <a:endParaRPr lang="en-US" altLang="en-US" dirty="0" smtClean="0"/>
          </a:p>
          <a:p>
            <a:pPr marL="0" indent="0">
              <a:spcBef>
                <a:spcPct val="50000"/>
              </a:spcBef>
            </a:pPr>
            <a:r>
              <a:rPr lang="en-US" altLang="en-US" dirty="0" smtClean="0"/>
              <a:t> At the strategic level, you must know available options, their   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en-US" altLang="en-US" dirty="0"/>
              <a:t> </a:t>
            </a:r>
            <a:r>
              <a:rPr lang="en-US" altLang="en-US" dirty="0" smtClean="0"/>
              <a:t> benefits, limitations and impacts.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45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246" y="3362325"/>
            <a:ext cx="3817938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1911096" y="66167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Response Options</a:t>
            </a:r>
            <a:endParaRPr lang="en-GB" altLang="en-US" b="1" dirty="0" smtClean="0"/>
          </a:p>
        </p:txBody>
      </p:sp>
      <p:pic>
        <p:nvPicPr>
          <p:cNvPr id="7" name="Espace réservé du contenu 1" descr="Oil slick near many sensitive resour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" r="952"/>
          <a:stretch>
            <a:fillRect/>
          </a:stretch>
        </p:blipFill>
        <p:spPr>
          <a:xfrm>
            <a:off x="1466596" y="836613"/>
            <a:ext cx="3998913" cy="253523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009" y="836613"/>
            <a:ext cx="4179887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08" y="3563938"/>
            <a:ext cx="4081463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234" y="2100263"/>
            <a:ext cx="2473325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3529584" y="2916809"/>
            <a:ext cx="5550408" cy="7316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en-US" b="1" dirty="0" err="1" smtClean="0"/>
              <a:t>Aerial</a:t>
            </a:r>
            <a:r>
              <a:rPr lang="fr-FR" altLang="en-US" b="1" dirty="0" smtClean="0"/>
              <a:t> observation</a:t>
            </a:r>
            <a:endParaRPr lang="fr-FR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243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298448" y="49724"/>
            <a:ext cx="95829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Arial" panose="020B0604020202020204" pitchFamily="34" charset="0"/>
              </a:rPr>
              <a:t>Aerial Observation</a:t>
            </a:r>
            <a:endParaRPr lang="fr-CA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99616" y="1342749"/>
            <a:ext cx="1046988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buClr>
                <a:schemeClr val="tx1"/>
              </a:buClr>
            </a:pPr>
            <a:r>
              <a:rPr lang="en-GB" altLang="en-US" dirty="0" smtClean="0"/>
              <a:t>First response option 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dirty="0" smtClean="0"/>
              <a:t>Collect key information about the spill: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/>
              <a:t>Confirm source;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/>
              <a:t>Scale of spill;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000000"/>
                </a:solidFill>
              </a:rPr>
              <a:t>Oil trajectory;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000000"/>
                </a:solidFill>
              </a:rPr>
              <a:t>Oil behaviour;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000000"/>
                </a:solidFill>
              </a:rPr>
              <a:t>Support equipment deployment; and </a:t>
            </a:r>
          </a:p>
          <a:p>
            <a:pPr marL="781050" lvl="1" indent="-3810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GB" altLang="en-US" dirty="0" smtClean="0">
                <a:solidFill>
                  <a:srgbClr val="000000"/>
                </a:solidFill>
              </a:rPr>
              <a:t>Strategic planning</a:t>
            </a:r>
          </a:p>
          <a:p>
            <a:pPr marL="381000" indent="-381000">
              <a:buClr>
                <a:schemeClr val="tx1"/>
              </a:buClr>
            </a:pPr>
            <a:endParaRPr lang="en-GB" altLang="en-US" dirty="0" smtClean="0">
              <a:solidFill>
                <a:srgbClr val="000000"/>
              </a:solidFill>
            </a:endParaRPr>
          </a:p>
          <a:p>
            <a:pPr marL="381000" indent="-381000">
              <a:buClr>
                <a:schemeClr val="tx1"/>
              </a:buClr>
            </a:pPr>
            <a:endParaRPr lang="en-GB" altLang="en-US" dirty="0" smtClean="0">
              <a:solidFill>
                <a:srgbClr val="000000"/>
              </a:solidFill>
            </a:endParaRPr>
          </a:p>
          <a:p>
            <a:pPr marL="381000" indent="-381000">
              <a:buClr>
                <a:schemeClr val="tx1"/>
              </a:buClr>
            </a:pPr>
            <a:endParaRPr lang="fr-CA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490472" y="57023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Arial" panose="020B0604020202020204" pitchFamily="34" charset="0"/>
              </a:rPr>
              <a:t>Aerial observation</a:t>
            </a:r>
            <a:endParaRPr lang="fr-CA" altLang="en-US" b="1" dirty="0" smtClean="0">
              <a:latin typeface="Arial" panose="020B0604020202020204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353312" y="1342749"/>
            <a:ext cx="998524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buClr>
                <a:schemeClr val="tx1"/>
              </a:buClr>
            </a:pPr>
            <a:r>
              <a:rPr lang="en-GB" altLang="en-US" dirty="0" smtClean="0"/>
              <a:t>Satellites, helicopter, fixed wing aircraft and unmanned aerial vehicles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dirty="0" smtClean="0"/>
              <a:t>Trained observers or sensors (UV, SLAR, IR, etc.)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dirty="0" smtClean="0"/>
              <a:t>Safety (twin engine aircraft)  </a:t>
            </a:r>
          </a:p>
          <a:p>
            <a:pPr marL="381000" indent="-381000">
              <a:buClr>
                <a:schemeClr val="tx1"/>
              </a:buClr>
            </a:pPr>
            <a:r>
              <a:rPr lang="en-GB" altLang="en-US" dirty="0" smtClean="0">
                <a:solidFill>
                  <a:srgbClr val="000000"/>
                </a:solidFill>
              </a:rPr>
              <a:t>Must relay information quickly to command centre</a:t>
            </a:r>
          </a:p>
          <a:p>
            <a:pPr marL="381000" indent="-381000">
              <a:buClr>
                <a:schemeClr val="tx1"/>
              </a:buClr>
            </a:pPr>
            <a:endParaRPr lang="en-GB" altLang="en-US" dirty="0" smtClean="0">
              <a:solidFill>
                <a:srgbClr val="000000"/>
              </a:solidFill>
            </a:endParaRPr>
          </a:p>
          <a:p>
            <a:pPr marL="381000" indent="-381000">
              <a:buClr>
                <a:schemeClr val="tx1"/>
              </a:buClr>
            </a:pPr>
            <a:endParaRPr lang="en-GB" altLang="en-US" dirty="0" smtClean="0">
              <a:solidFill>
                <a:srgbClr val="000000"/>
              </a:solidFill>
            </a:endParaRPr>
          </a:p>
          <a:p>
            <a:pPr marL="381000" indent="-381000">
              <a:buClr>
                <a:schemeClr val="tx1"/>
              </a:buClr>
            </a:pPr>
            <a:endParaRPr lang="fr-CA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3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0491" y="942975"/>
            <a:ext cx="3633788" cy="2727325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79" y="966788"/>
            <a:ext cx="403225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図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929" y="3716338"/>
            <a:ext cx="33909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490472" y="57023"/>
            <a:ext cx="94457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>
                <a:latin typeface="Arial" panose="020B0604020202020204" pitchFamily="34" charset="0"/>
              </a:rPr>
              <a:t>Aerial observation</a:t>
            </a:r>
            <a:endParaRPr lang="fr-CA" altLang="en-US" b="1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1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1889</Words>
  <Application>Microsoft Office PowerPoint</Application>
  <PresentationFormat>Widescreen</PresentationFormat>
  <Paragraphs>347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MS PGothic</vt:lpstr>
      <vt:lpstr>MS PGothic</vt:lpstr>
      <vt:lpstr>Arial</vt:lpstr>
      <vt:lpstr>Calibri</vt:lpstr>
      <vt:lpstr>Courier New</vt:lpstr>
      <vt:lpstr>inherit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162</cp:revision>
  <dcterms:created xsi:type="dcterms:W3CDTF">2024-09-27T05:40:49Z</dcterms:created>
  <dcterms:modified xsi:type="dcterms:W3CDTF">2025-06-02T11:25:43Z</dcterms:modified>
</cp:coreProperties>
</file>